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183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02DDF-336E-4F33-A9E9-A81526287A6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64E0DB-D07A-45A3-A2F1-111EB3BE9F40}">
      <dgm:prSet/>
      <dgm:spPr/>
      <dgm:t>
        <a:bodyPr/>
        <a:lstStyle/>
        <a:p>
          <a:pPr>
            <a:defRPr cap="all"/>
          </a:pPr>
          <a:r>
            <a:rPr lang="en-US" dirty="0">
              <a:latin typeface="Amasis MT Pro" panose="02040504050005020304" pitchFamily="18" charset="0"/>
            </a:rPr>
            <a:t>Analyze airline data using SQL for operational insights.</a:t>
          </a:r>
        </a:p>
      </dgm:t>
    </dgm:pt>
    <dgm:pt modelId="{CFE08044-87EF-4A65-8D44-15316F7FA09E}" type="parTrans" cxnId="{93255ECB-30F1-416D-B658-C73DF89F932A}">
      <dgm:prSet/>
      <dgm:spPr/>
      <dgm:t>
        <a:bodyPr/>
        <a:lstStyle/>
        <a:p>
          <a:endParaRPr lang="en-US"/>
        </a:p>
      </dgm:t>
    </dgm:pt>
    <dgm:pt modelId="{D9C633AA-2409-4CF7-B83D-3406BA6CDDFD}" type="sibTrans" cxnId="{93255ECB-30F1-416D-B658-C73DF89F932A}">
      <dgm:prSet/>
      <dgm:spPr/>
      <dgm:t>
        <a:bodyPr/>
        <a:lstStyle/>
        <a:p>
          <a:endParaRPr lang="en-US"/>
        </a:p>
      </dgm:t>
    </dgm:pt>
    <dgm:pt modelId="{FF6D11C9-79EC-489D-8036-C6192E6A4A00}">
      <dgm:prSet/>
      <dgm:spPr/>
      <dgm:t>
        <a:bodyPr/>
        <a:lstStyle/>
        <a:p>
          <a:pPr>
            <a:defRPr cap="all"/>
          </a:pPr>
          <a:r>
            <a:rPr lang="en-US" dirty="0">
              <a:latin typeface="Amasis MT Pro" panose="02040504050005020304" pitchFamily="18" charset="0"/>
            </a:rPr>
            <a:t>Focus on flight performance, passenger demographics, revenue, and routes.</a:t>
          </a:r>
        </a:p>
      </dgm:t>
    </dgm:pt>
    <dgm:pt modelId="{FDE8ED5F-BA60-4626-AC2E-D8F1E180A0AF}" type="parTrans" cxnId="{E551FC16-3CBA-4E2E-B112-7B99F3FA5B89}">
      <dgm:prSet/>
      <dgm:spPr/>
      <dgm:t>
        <a:bodyPr/>
        <a:lstStyle/>
        <a:p>
          <a:endParaRPr lang="en-US"/>
        </a:p>
      </dgm:t>
    </dgm:pt>
    <dgm:pt modelId="{E17D5200-538A-4F11-BC19-D78AAF14777A}" type="sibTrans" cxnId="{E551FC16-3CBA-4E2E-B112-7B99F3FA5B89}">
      <dgm:prSet/>
      <dgm:spPr/>
      <dgm:t>
        <a:bodyPr/>
        <a:lstStyle/>
        <a:p>
          <a:endParaRPr lang="en-US"/>
        </a:p>
      </dgm:t>
    </dgm:pt>
    <dgm:pt modelId="{D9559248-6940-425F-A481-33F7A4F35633}">
      <dgm:prSet/>
      <dgm:spPr/>
      <dgm:t>
        <a:bodyPr/>
        <a:lstStyle/>
        <a:p>
          <a:pPr>
            <a:defRPr cap="all"/>
          </a:pPr>
          <a:r>
            <a:rPr lang="en-US" dirty="0">
              <a:latin typeface="Amasis MT Pro" panose="02040504050005020304" pitchFamily="18" charset="0"/>
            </a:rPr>
            <a:t>Demonstrate SQL skills: joins, aggregations, filters, window functions.</a:t>
          </a:r>
        </a:p>
      </dgm:t>
    </dgm:pt>
    <dgm:pt modelId="{46C4F308-5CED-41E1-9599-CAF6A913095F}" type="parTrans" cxnId="{96B4F707-24F8-480C-A4C5-D2F79DBFB784}">
      <dgm:prSet/>
      <dgm:spPr/>
      <dgm:t>
        <a:bodyPr/>
        <a:lstStyle/>
        <a:p>
          <a:endParaRPr lang="en-US"/>
        </a:p>
      </dgm:t>
    </dgm:pt>
    <dgm:pt modelId="{1D69BEFE-041A-42E2-97E8-A4C0802EE4FB}" type="sibTrans" cxnId="{96B4F707-24F8-480C-A4C5-D2F79DBFB784}">
      <dgm:prSet/>
      <dgm:spPr/>
      <dgm:t>
        <a:bodyPr/>
        <a:lstStyle/>
        <a:p>
          <a:endParaRPr lang="en-US"/>
        </a:p>
      </dgm:t>
    </dgm:pt>
    <dgm:pt modelId="{F53CA9F2-D4E1-4093-B905-EF8C2676A0A4}" type="pres">
      <dgm:prSet presAssocID="{CC602DDF-336E-4F33-A9E9-A81526287A60}" presName="root" presStyleCnt="0">
        <dgm:presLayoutVars>
          <dgm:dir/>
          <dgm:resizeHandles val="exact"/>
        </dgm:presLayoutVars>
      </dgm:prSet>
      <dgm:spPr/>
    </dgm:pt>
    <dgm:pt modelId="{09AD0CA8-C4F6-4C75-831F-4BB57C64D97C}" type="pres">
      <dgm:prSet presAssocID="{5E64E0DB-D07A-45A3-A2F1-111EB3BE9F40}" presName="compNode" presStyleCnt="0"/>
      <dgm:spPr/>
    </dgm:pt>
    <dgm:pt modelId="{F3A557B0-0F03-46E3-B0C8-1FAE0936CB82}" type="pres">
      <dgm:prSet presAssocID="{5E64E0DB-D07A-45A3-A2F1-111EB3BE9F40}" presName="iconBgRect" presStyleLbl="bgShp" presStyleIdx="0" presStyleCnt="3"/>
      <dgm:spPr/>
    </dgm:pt>
    <dgm:pt modelId="{E151FD71-9398-416D-AA2F-6FE86B14BA06}" type="pres">
      <dgm:prSet presAssocID="{5E64E0DB-D07A-45A3-A2F1-111EB3BE9F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66E85191-77A9-4E27-83D5-2CA6D3FD318B}" type="pres">
      <dgm:prSet presAssocID="{5E64E0DB-D07A-45A3-A2F1-111EB3BE9F40}" presName="spaceRect" presStyleCnt="0"/>
      <dgm:spPr/>
    </dgm:pt>
    <dgm:pt modelId="{DBF878E2-F8DE-4F4F-A520-26554D4B21F0}" type="pres">
      <dgm:prSet presAssocID="{5E64E0DB-D07A-45A3-A2F1-111EB3BE9F40}" presName="textRect" presStyleLbl="revTx" presStyleIdx="0" presStyleCnt="3">
        <dgm:presLayoutVars>
          <dgm:chMax val="1"/>
          <dgm:chPref val="1"/>
        </dgm:presLayoutVars>
      </dgm:prSet>
      <dgm:spPr/>
    </dgm:pt>
    <dgm:pt modelId="{63FDC200-EEA7-4436-9029-59033CDF43FB}" type="pres">
      <dgm:prSet presAssocID="{D9C633AA-2409-4CF7-B83D-3406BA6CDDFD}" presName="sibTrans" presStyleCnt="0"/>
      <dgm:spPr/>
    </dgm:pt>
    <dgm:pt modelId="{533B18FD-9773-45BA-AE3B-6F291F86F9AA}" type="pres">
      <dgm:prSet presAssocID="{FF6D11C9-79EC-489D-8036-C6192E6A4A00}" presName="compNode" presStyleCnt="0"/>
      <dgm:spPr/>
    </dgm:pt>
    <dgm:pt modelId="{2F506F2F-822D-475F-AD06-933D6CC19A8A}" type="pres">
      <dgm:prSet presAssocID="{FF6D11C9-79EC-489D-8036-C6192E6A4A00}" presName="iconBgRect" presStyleLbl="bgShp" presStyleIdx="1" presStyleCnt="3"/>
      <dgm:spPr/>
    </dgm:pt>
    <dgm:pt modelId="{786DDB53-3C14-4A71-BE9B-5C44C3DB2D04}" type="pres">
      <dgm:prSet presAssocID="{FF6D11C9-79EC-489D-8036-C6192E6A4A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09769152-1653-400E-96DB-66BB34D730D2}" type="pres">
      <dgm:prSet presAssocID="{FF6D11C9-79EC-489D-8036-C6192E6A4A00}" presName="spaceRect" presStyleCnt="0"/>
      <dgm:spPr/>
    </dgm:pt>
    <dgm:pt modelId="{5A8EEFDD-DEE0-41A1-A18B-7C9896BBD07E}" type="pres">
      <dgm:prSet presAssocID="{FF6D11C9-79EC-489D-8036-C6192E6A4A00}" presName="textRect" presStyleLbl="revTx" presStyleIdx="1" presStyleCnt="3">
        <dgm:presLayoutVars>
          <dgm:chMax val="1"/>
          <dgm:chPref val="1"/>
        </dgm:presLayoutVars>
      </dgm:prSet>
      <dgm:spPr/>
    </dgm:pt>
    <dgm:pt modelId="{4AD67A3E-C0F7-4945-9722-0FDBCDF810BA}" type="pres">
      <dgm:prSet presAssocID="{E17D5200-538A-4F11-BC19-D78AAF14777A}" presName="sibTrans" presStyleCnt="0"/>
      <dgm:spPr/>
    </dgm:pt>
    <dgm:pt modelId="{BE0D169A-1D63-4FAF-ACDA-CF670B69B538}" type="pres">
      <dgm:prSet presAssocID="{D9559248-6940-425F-A481-33F7A4F35633}" presName="compNode" presStyleCnt="0"/>
      <dgm:spPr/>
    </dgm:pt>
    <dgm:pt modelId="{61AFD488-85C4-4BF2-8419-A73664455F64}" type="pres">
      <dgm:prSet presAssocID="{D9559248-6940-425F-A481-33F7A4F35633}" presName="iconBgRect" presStyleLbl="bgShp" presStyleIdx="2" presStyleCnt="3"/>
      <dgm:spPr/>
    </dgm:pt>
    <dgm:pt modelId="{478A1AEE-AFAA-4838-8FBB-E05716970438}" type="pres">
      <dgm:prSet presAssocID="{D9559248-6940-425F-A481-33F7A4F356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7FA29C8-BBE5-4091-AA2E-C8CC9E76E5CC}" type="pres">
      <dgm:prSet presAssocID="{D9559248-6940-425F-A481-33F7A4F35633}" presName="spaceRect" presStyleCnt="0"/>
      <dgm:spPr/>
    </dgm:pt>
    <dgm:pt modelId="{C66F7F94-4263-4772-B6A5-70D56EE048A8}" type="pres">
      <dgm:prSet presAssocID="{D9559248-6940-425F-A481-33F7A4F3563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B4F707-24F8-480C-A4C5-D2F79DBFB784}" srcId="{CC602DDF-336E-4F33-A9E9-A81526287A60}" destId="{D9559248-6940-425F-A481-33F7A4F35633}" srcOrd="2" destOrd="0" parTransId="{46C4F308-5CED-41E1-9599-CAF6A913095F}" sibTransId="{1D69BEFE-041A-42E2-97E8-A4C0802EE4FB}"/>
    <dgm:cxn modelId="{E551FC16-3CBA-4E2E-B112-7B99F3FA5B89}" srcId="{CC602DDF-336E-4F33-A9E9-A81526287A60}" destId="{FF6D11C9-79EC-489D-8036-C6192E6A4A00}" srcOrd="1" destOrd="0" parTransId="{FDE8ED5F-BA60-4626-AC2E-D8F1E180A0AF}" sibTransId="{E17D5200-538A-4F11-BC19-D78AAF14777A}"/>
    <dgm:cxn modelId="{0DC50075-9000-4CE4-92E4-9CF0689CF86E}" type="presOf" srcId="{5E64E0DB-D07A-45A3-A2F1-111EB3BE9F40}" destId="{DBF878E2-F8DE-4F4F-A520-26554D4B21F0}" srcOrd="0" destOrd="0" presId="urn:microsoft.com/office/officeart/2018/5/layout/IconCircleLabelList"/>
    <dgm:cxn modelId="{2F21BD83-5E45-494A-9F38-93EDA9C9DA66}" type="presOf" srcId="{D9559248-6940-425F-A481-33F7A4F35633}" destId="{C66F7F94-4263-4772-B6A5-70D56EE048A8}" srcOrd="0" destOrd="0" presId="urn:microsoft.com/office/officeart/2018/5/layout/IconCircleLabelList"/>
    <dgm:cxn modelId="{93255ECB-30F1-416D-B658-C73DF89F932A}" srcId="{CC602DDF-336E-4F33-A9E9-A81526287A60}" destId="{5E64E0DB-D07A-45A3-A2F1-111EB3BE9F40}" srcOrd="0" destOrd="0" parTransId="{CFE08044-87EF-4A65-8D44-15316F7FA09E}" sibTransId="{D9C633AA-2409-4CF7-B83D-3406BA6CDDFD}"/>
    <dgm:cxn modelId="{9CF4A6E7-9B45-4507-B9B5-8C9773DE5BB7}" type="presOf" srcId="{CC602DDF-336E-4F33-A9E9-A81526287A60}" destId="{F53CA9F2-D4E1-4093-B905-EF8C2676A0A4}" srcOrd="0" destOrd="0" presId="urn:microsoft.com/office/officeart/2018/5/layout/IconCircleLabelList"/>
    <dgm:cxn modelId="{8688A1EC-3A4F-48F4-AE24-47819CA9A80E}" type="presOf" srcId="{FF6D11C9-79EC-489D-8036-C6192E6A4A00}" destId="{5A8EEFDD-DEE0-41A1-A18B-7C9896BBD07E}" srcOrd="0" destOrd="0" presId="urn:microsoft.com/office/officeart/2018/5/layout/IconCircleLabelList"/>
    <dgm:cxn modelId="{CCA0B23B-DDD1-4B57-8490-42E6F9D65ECB}" type="presParOf" srcId="{F53CA9F2-D4E1-4093-B905-EF8C2676A0A4}" destId="{09AD0CA8-C4F6-4C75-831F-4BB57C64D97C}" srcOrd="0" destOrd="0" presId="urn:microsoft.com/office/officeart/2018/5/layout/IconCircleLabelList"/>
    <dgm:cxn modelId="{5D6148DD-B47B-4718-988F-32AE769552C7}" type="presParOf" srcId="{09AD0CA8-C4F6-4C75-831F-4BB57C64D97C}" destId="{F3A557B0-0F03-46E3-B0C8-1FAE0936CB82}" srcOrd="0" destOrd="0" presId="urn:microsoft.com/office/officeart/2018/5/layout/IconCircleLabelList"/>
    <dgm:cxn modelId="{81CA01D7-2149-47A0-9C00-47B065DC3A21}" type="presParOf" srcId="{09AD0CA8-C4F6-4C75-831F-4BB57C64D97C}" destId="{E151FD71-9398-416D-AA2F-6FE86B14BA06}" srcOrd="1" destOrd="0" presId="urn:microsoft.com/office/officeart/2018/5/layout/IconCircleLabelList"/>
    <dgm:cxn modelId="{AD66D3AC-44C7-4FA4-974D-1A3126017C24}" type="presParOf" srcId="{09AD0CA8-C4F6-4C75-831F-4BB57C64D97C}" destId="{66E85191-77A9-4E27-83D5-2CA6D3FD318B}" srcOrd="2" destOrd="0" presId="urn:microsoft.com/office/officeart/2018/5/layout/IconCircleLabelList"/>
    <dgm:cxn modelId="{A4C011F5-88A0-4B11-A2B3-8B0995F38754}" type="presParOf" srcId="{09AD0CA8-C4F6-4C75-831F-4BB57C64D97C}" destId="{DBF878E2-F8DE-4F4F-A520-26554D4B21F0}" srcOrd="3" destOrd="0" presId="urn:microsoft.com/office/officeart/2018/5/layout/IconCircleLabelList"/>
    <dgm:cxn modelId="{6F302107-B86A-40A4-8B13-21D26AC35614}" type="presParOf" srcId="{F53CA9F2-D4E1-4093-B905-EF8C2676A0A4}" destId="{63FDC200-EEA7-4436-9029-59033CDF43FB}" srcOrd="1" destOrd="0" presId="urn:microsoft.com/office/officeart/2018/5/layout/IconCircleLabelList"/>
    <dgm:cxn modelId="{1A81129D-90AF-41D8-8685-62F440CEEE99}" type="presParOf" srcId="{F53CA9F2-D4E1-4093-B905-EF8C2676A0A4}" destId="{533B18FD-9773-45BA-AE3B-6F291F86F9AA}" srcOrd="2" destOrd="0" presId="urn:microsoft.com/office/officeart/2018/5/layout/IconCircleLabelList"/>
    <dgm:cxn modelId="{8DA49668-5D84-4F5E-A427-118B0E9D573C}" type="presParOf" srcId="{533B18FD-9773-45BA-AE3B-6F291F86F9AA}" destId="{2F506F2F-822D-475F-AD06-933D6CC19A8A}" srcOrd="0" destOrd="0" presId="urn:microsoft.com/office/officeart/2018/5/layout/IconCircleLabelList"/>
    <dgm:cxn modelId="{46F0664C-EAAA-44B6-A5E0-EFBF317565DD}" type="presParOf" srcId="{533B18FD-9773-45BA-AE3B-6F291F86F9AA}" destId="{786DDB53-3C14-4A71-BE9B-5C44C3DB2D04}" srcOrd="1" destOrd="0" presId="urn:microsoft.com/office/officeart/2018/5/layout/IconCircleLabelList"/>
    <dgm:cxn modelId="{6428DCD3-AC90-48D6-871C-998CAC82AD81}" type="presParOf" srcId="{533B18FD-9773-45BA-AE3B-6F291F86F9AA}" destId="{09769152-1653-400E-96DB-66BB34D730D2}" srcOrd="2" destOrd="0" presId="urn:microsoft.com/office/officeart/2018/5/layout/IconCircleLabelList"/>
    <dgm:cxn modelId="{53E2D82A-2CE0-41BC-9E45-E5DFBB6BBCE1}" type="presParOf" srcId="{533B18FD-9773-45BA-AE3B-6F291F86F9AA}" destId="{5A8EEFDD-DEE0-41A1-A18B-7C9896BBD07E}" srcOrd="3" destOrd="0" presId="urn:microsoft.com/office/officeart/2018/5/layout/IconCircleLabelList"/>
    <dgm:cxn modelId="{C1440363-2FCD-496C-93F6-F7F6CD7B4084}" type="presParOf" srcId="{F53CA9F2-D4E1-4093-B905-EF8C2676A0A4}" destId="{4AD67A3E-C0F7-4945-9722-0FDBCDF810BA}" srcOrd="3" destOrd="0" presId="urn:microsoft.com/office/officeart/2018/5/layout/IconCircleLabelList"/>
    <dgm:cxn modelId="{0948C6BD-EF22-4AE2-9885-C03E2B9E9C7F}" type="presParOf" srcId="{F53CA9F2-D4E1-4093-B905-EF8C2676A0A4}" destId="{BE0D169A-1D63-4FAF-ACDA-CF670B69B538}" srcOrd="4" destOrd="0" presId="urn:microsoft.com/office/officeart/2018/5/layout/IconCircleLabelList"/>
    <dgm:cxn modelId="{816FCA58-DC38-4F6A-B11F-DE36600F6E4A}" type="presParOf" srcId="{BE0D169A-1D63-4FAF-ACDA-CF670B69B538}" destId="{61AFD488-85C4-4BF2-8419-A73664455F64}" srcOrd="0" destOrd="0" presId="urn:microsoft.com/office/officeart/2018/5/layout/IconCircleLabelList"/>
    <dgm:cxn modelId="{24352C14-2685-4D8A-A613-0E0D166862D6}" type="presParOf" srcId="{BE0D169A-1D63-4FAF-ACDA-CF670B69B538}" destId="{478A1AEE-AFAA-4838-8FBB-E05716970438}" srcOrd="1" destOrd="0" presId="urn:microsoft.com/office/officeart/2018/5/layout/IconCircleLabelList"/>
    <dgm:cxn modelId="{CAD5DAE4-5DD1-41A9-BBA7-6ABA23F178D6}" type="presParOf" srcId="{BE0D169A-1D63-4FAF-ACDA-CF670B69B538}" destId="{F7FA29C8-BBE5-4091-AA2E-C8CC9E76E5CC}" srcOrd="2" destOrd="0" presId="urn:microsoft.com/office/officeart/2018/5/layout/IconCircleLabelList"/>
    <dgm:cxn modelId="{5F1B4A02-2CB5-49A7-8D00-00A0AAAC3FC2}" type="presParOf" srcId="{BE0D169A-1D63-4FAF-ACDA-CF670B69B538}" destId="{C66F7F94-4263-4772-B6A5-70D56EE048A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557B0-0F03-46E3-B0C8-1FAE0936CB82}">
      <dsp:nvSpPr>
        <dsp:cNvPr id="0" name=""/>
        <dsp:cNvSpPr/>
      </dsp:nvSpPr>
      <dsp:spPr>
        <a:xfrm>
          <a:off x="530099" y="893169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1FD71-9398-416D-AA2F-6FE86B14BA06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878E2-F8DE-4F4F-A520-26554D4B21F0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masis MT Pro" panose="02040504050005020304" pitchFamily="18" charset="0"/>
            </a:rPr>
            <a:t>Analyze airline data using SQL for operational insights.</a:t>
          </a:r>
        </a:p>
      </dsp:txBody>
      <dsp:txXfrm>
        <a:off x="80381" y="2738169"/>
        <a:ext cx="2306250" cy="720000"/>
      </dsp:txXfrm>
    </dsp:sp>
    <dsp:sp modelId="{2F506F2F-822D-475F-AD06-933D6CC19A8A}">
      <dsp:nvSpPr>
        <dsp:cNvPr id="0" name=""/>
        <dsp:cNvSpPr/>
      </dsp:nvSpPr>
      <dsp:spPr>
        <a:xfrm>
          <a:off x="3239943" y="893169"/>
          <a:ext cx="1406812" cy="1406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DDB53-3C14-4A71-BE9B-5C44C3DB2D04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EEFDD-DEE0-41A1-A18B-7C9896BBD07E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masis MT Pro" panose="02040504050005020304" pitchFamily="18" charset="0"/>
            </a:rPr>
            <a:t>Focus on flight performance, passenger demographics, revenue, and routes.</a:t>
          </a:r>
        </a:p>
      </dsp:txBody>
      <dsp:txXfrm>
        <a:off x="2790224" y="2738169"/>
        <a:ext cx="2306250" cy="720000"/>
      </dsp:txXfrm>
    </dsp:sp>
    <dsp:sp modelId="{61AFD488-85C4-4BF2-8419-A73664455F64}">
      <dsp:nvSpPr>
        <dsp:cNvPr id="0" name=""/>
        <dsp:cNvSpPr/>
      </dsp:nvSpPr>
      <dsp:spPr>
        <a:xfrm>
          <a:off x="5949787" y="893169"/>
          <a:ext cx="1406812" cy="1406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A1AEE-AFAA-4838-8FBB-E05716970438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F7F94-4263-4772-B6A5-70D56EE048A8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Amasis MT Pro" panose="02040504050005020304" pitchFamily="18" charset="0"/>
            </a:rPr>
            <a:t>Demonstrate SQL skills: joins, aggregations, filters, window functions.</a:t>
          </a:r>
        </a:p>
      </dsp:txBody>
      <dsp:txXfrm>
        <a:off x="5500068" y="2738169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23/05/2025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40B88-7CCF-8BA5-BACC-28F75150C0F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455025" y="635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FF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26EEDAB5-E3EB-D92C-7208-710A8722A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4500" b="1">
                <a:solidFill>
                  <a:srgbClr val="FFFFFF"/>
                </a:solidFill>
                <a:latin typeface="Amasis MT Pro" panose="02040504050005020304" pitchFamily="18" charset="0"/>
              </a:rPr>
              <a:t>Airline Flight Performance &amp; Customer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latin typeface="Amasis MT Pro" panose="02040504050005020304" pitchFamily="18" charset="0"/>
              </a:rPr>
              <a:t>Prepared by: Fathimath Shamrin</a:t>
            </a:r>
          </a:p>
          <a:p>
            <a:r>
              <a:rPr lang="en-GB">
                <a:solidFill>
                  <a:srgbClr val="FFFFFF"/>
                </a:solidFill>
                <a:latin typeface="Amasis MT Pro" panose="02040504050005020304" pitchFamily="18" charset="0"/>
              </a:rPr>
              <a:t>Date: May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687E5-9DA3-753F-D7CB-1BDE1C7D2B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7023" r="14310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Amasis MT Pro" panose="02040504050005020304" pitchFamily="18" charset="0"/>
              </a:rP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EEFD23-AC6A-00E7-FAFB-3B7034CC1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906174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Schema Overview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 sz="1200"/>
            </a:pPr>
            <a:r>
              <a:rPr lang="en-US" sz="1600" b="1" dirty="0"/>
              <a:t>Tables:</a:t>
            </a:r>
          </a:p>
          <a:p>
            <a:pPr marL="342900" indent="-342900" algn="just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 sz="1200"/>
            </a:pPr>
            <a:r>
              <a:rPr lang="en-US" sz="2000" b="1" dirty="0"/>
              <a:t>Flights (flight_id, </a:t>
            </a:r>
            <a:r>
              <a:rPr lang="en-US" sz="2000" b="1" dirty="0" err="1"/>
              <a:t>flight_number</a:t>
            </a:r>
            <a:r>
              <a:rPr lang="en-US" sz="2000" b="1" dirty="0"/>
              <a:t>, </a:t>
            </a:r>
            <a:r>
              <a:rPr lang="en-US" sz="2000" b="1" dirty="0" err="1"/>
              <a:t>origin_airport</a:t>
            </a:r>
            <a:r>
              <a:rPr lang="en-US" sz="2000" b="1" dirty="0"/>
              <a:t>, </a:t>
            </a:r>
            <a:r>
              <a:rPr lang="en-US" sz="2000" b="1" dirty="0" err="1"/>
              <a:t>destination_airport</a:t>
            </a:r>
            <a:r>
              <a:rPr lang="en-US" sz="2000" b="1" dirty="0"/>
              <a:t>, </a:t>
            </a:r>
            <a:r>
              <a:rPr lang="en-US" sz="2000" b="1" dirty="0" err="1"/>
              <a:t>departure_time</a:t>
            </a:r>
            <a:r>
              <a:rPr lang="en-US" sz="2000" b="1" dirty="0"/>
              <a:t>, </a:t>
            </a:r>
            <a:r>
              <a:rPr lang="en-US" sz="2000" b="1" dirty="0" err="1"/>
              <a:t>arrival_time</a:t>
            </a:r>
            <a:r>
              <a:rPr lang="en-US" sz="2000" b="1" dirty="0"/>
              <a:t>, </a:t>
            </a:r>
            <a:r>
              <a:rPr lang="en-US" sz="2000" b="1" dirty="0" err="1"/>
              <a:t>aircraft_type</a:t>
            </a:r>
            <a:r>
              <a:rPr lang="en-US" sz="2000" b="1" dirty="0"/>
              <a:t>, status, </a:t>
            </a:r>
            <a:r>
              <a:rPr lang="en-US" sz="2000" b="1" dirty="0" err="1"/>
              <a:t>distance_km</a:t>
            </a:r>
            <a:r>
              <a:rPr lang="en-US" sz="2000" b="1" dirty="0"/>
              <a:t>, </a:t>
            </a:r>
            <a:r>
              <a:rPr lang="en-US" sz="2000" b="1" dirty="0" err="1"/>
              <a:t>airline_id</a:t>
            </a:r>
            <a:r>
              <a:rPr lang="en-US" sz="2000" b="1" dirty="0"/>
              <a:t>)</a:t>
            </a:r>
          </a:p>
          <a:p>
            <a:pPr marL="342900" indent="-342900" algn="just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 sz="1200"/>
            </a:pPr>
            <a:r>
              <a:rPr lang="en-US" sz="2000" b="1" dirty="0"/>
              <a:t>Airports (</a:t>
            </a:r>
            <a:r>
              <a:rPr lang="en-US" sz="2000" b="1" dirty="0" err="1"/>
              <a:t>airport_code</a:t>
            </a:r>
            <a:r>
              <a:rPr lang="en-US" sz="2000" b="1" dirty="0"/>
              <a:t>, </a:t>
            </a:r>
            <a:r>
              <a:rPr lang="en-US" sz="2000" b="1" dirty="0" err="1"/>
              <a:t>airport_name</a:t>
            </a:r>
            <a:r>
              <a:rPr lang="en-US" sz="2000" b="1" dirty="0"/>
              <a:t>, city, country)</a:t>
            </a:r>
          </a:p>
          <a:p>
            <a:pPr marL="342900" indent="-342900" algn="just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 sz="1200"/>
            </a:pPr>
            <a:r>
              <a:rPr lang="en-US" sz="2000" b="1" dirty="0"/>
              <a:t>Airlines (</a:t>
            </a:r>
            <a:r>
              <a:rPr lang="en-US" sz="2000" b="1" dirty="0" err="1"/>
              <a:t>airline_id</a:t>
            </a:r>
            <a:r>
              <a:rPr lang="en-US" sz="2000" b="1" dirty="0"/>
              <a:t>, </a:t>
            </a:r>
            <a:r>
              <a:rPr lang="en-US" sz="2000" b="1" dirty="0" err="1"/>
              <a:t>airline_name</a:t>
            </a:r>
            <a:r>
              <a:rPr lang="en-US" sz="2000" b="1" dirty="0"/>
              <a:t>, country)</a:t>
            </a:r>
          </a:p>
          <a:p>
            <a:pPr marL="342900" indent="-342900" algn="just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 sz="1200"/>
            </a:pPr>
            <a:r>
              <a:rPr lang="en-US" sz="2000" b="1" dirty="0"/>
              <a:t>Passengers (</a:t>
            </a:r>
            <a:r>
              <a:rPr lang="en-US" sz="2000" b="1" dirty="0" err="1"/>
              <a:t>passenger_id</a:t>
            </a:r>
            <a:r>
              <a:rPr lang="en-US" sz="2000" b="1" dirty="0"/>
              <a:t>, </a:t>
            </a:r>
            <a:r>
              <a:rPr lang="en-US" sz="2000" b="1" dirty="0" err="1"/>
              <a:t>first_name</a:t>
            </a:r>
            <a:r>
              <a:rPr lang="en-US" sz="2000" b="1" dirty="0"/>
              <a:t>, </a:t>
            </a:r>
            <a:r>
              <a:rPr lang="en-US" sz="2000" b="1" dirty="0" err="1"/>
              <a:t>last_name</a:t>
            </a:r>
            <a:r>
              <a:rPr lang="en-US" sz="2000" b="1" dirty="0"/>
              <a:t>, </a:t>
            </a:r>
            <a:r>
              <a:rPr lang="en-US" sz="2000" b="1" dirty="0" err="1"/>
              <a:t>date_of_birth</a:t>
            </a:r>
            <a:r>
              <a:rPr lang="en-US" sz="2000" b="1" dirty="0"/>
              <a:t>, gender, nationality)</a:t>
            </a:r>
          </a:p>
          <a:p>
            <a:pPr marL="342900" indent="-342900" algn="just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 sz="1200"/>
            </a:pPr>
            <a:r>
              <a:rPr lang="en-US" sz="2000" b="1" dirty="0"/>
              <a:t>Bookings (</a:t>
            </a:r>
            <a:r>
              <a:rPr lang="en-US" sz="2000" b="1" dirty="0" err="1"/>
              <a:t>booking_id</a:t>
            </a:r>
            <a:r>
              <a:rPr lang="en-US" sz="2000" b="1" dirty="0"/>
              <a:t>, </a:t>
            </a:r>
            <a:r>
              <a:rPr lang="en-US" sz="2000" b="1" dirty="0" err="1"/>
              <a:t>passenger_id</a:t>
            </a:r>
            <a:r>
              <a:rPr lang="en-US" sz="2000" b="1" dirty="0"/>
              <a:t>, flight_id, </a:t>
            </a:r>
            <a:r>
              <a:rPr lang="en-US" sz="2000" b="1" dirty="0" err="1"/>
              <a:t>booking_date</a:t>
            </a:r>
            <a:r>
              <a:rPr lang="en-US" sz="2000" b="1" dirty="0"/>
              <a:t>, </a:t>
            </a:r>
            <a:r>
              <a:rPr lang="en-US" sz="2000" b="1" dirty="0" err="1"/>
              <a:t>seat_class</a:t>
            </a:r>
            <a:r>
              <a:rPr lang="en-US" sz="2000" b="1" dirty="0"/>
              <a:t>, </a:t>
            </a:r>
            <a:r>
              <a:rPr lang="en-US" sz="2000" b="1" dirty="0" err="1"/>
              <a:t>ticket_price</a:t>
            </a:r>
            <a:r>
              <a:rPr lang="en-US" sz="2000" b="1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bg1"/>
                </a:solidFill>
                <a:latin typeface="Amasis MT Pro" panose="02040504050005020304" pitchFamily="18" charset="0"/>
              </a:rPr>
              <a:t>Query 1: On-time Performance by Airline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9420339" cy="3959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b="1" u="sng" dirty="0">
                <a:latin typeface="Amasis MT Pro" panose="02040504050005020304" pitchFamily="18" charset="0"/>
              </a:rPr>
              <a:t>SQL Query: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SELECT </a:t>
            </a:r>
            <a:r>
              <a:rPr lang="en-US" sz="1200" dirty="0" err="1">
                <a:latin typeface="Amasis MT Pro" panose="02040504050005020304" pitchFamily="18" charset="0"/>
              </a:rPr>
              <a:t>airline_name</a:t>
            </a:r>
            <a:r>
              <a:rPr lang="en-US" sz="1200" dirty="0">
                <a:latin typeface="Amasis MT Pro" panose="02040504050005020304" pitchFamily="18" charset="0"/>
              </a:rPr>
              <a:t>,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COUNT(*) AS </a:t>
            </a:r>
            <a:r>
              <a:rPr lang="en-US" sz="1200" dirty="0" err="1">
                <a:latin typeface="Amasis MT Pro" panose="02040504050005020304" pitchFamily="18" charset="0"/>
              </a:rPr>
              <a:t>total_flights</a:t>
            </a:r>
            <a:r>
              <a:rPr lang="en-US" sz="1200" dirty="0">
                <a:latin typeface="Amasis MT Pro" panose="02040504050005020304" pitchFamily="18" charset="0"/>
              </a:rPr>
              <a:t>,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SUM(CASE WHEN status = 'On Time' THEN 1 ELSE 0 END) AS </a:t>
            </a:r>
            <a:r>
              <a:rPr lang="en-US" sz="1200" dirty="0" err="1">
                <a:latin typeface="Amasis MT Pro" panose="02040504050005020304" pitchFamily="18" charset="0"/>
              </a:rPr>
              <a:t>on_time_flights</a:t>
            </a:r>
            <a:r>
              <a:rPr lang="en-US" sz="1200" dirty="0">
                <a:latin typeface="Amasis MT Pro" panose="02040504050005020304" pitchFamily="18" charset="0"/>
              </a:rPr>
              <a:t>,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ROUND(100.0 * SUM(CASE WHEN status = 'On Time' THEN 1 ELSE 0 END) / COUNT(*), 2) AS </a:t>
            </a:r>
            <a:r>
              <a:rPr lang="en-US" sz="1200" dirty="0" err="1">
                <a:latin typeface="Amasis MT Pro" panose="02040504050005020304" pitchFamily="18" charset="0"/>
              </a:rPr>
              <a:t>on_time_percentage</a:t>
            </a:r>
            <a:endParaRPr lang="en-US" sz="1200" dirty="0">
              <a:latin typeface="Amasis MT Pro" panose="020405040500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FROM Flights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JOIN Airlines ON </a:t>
            </a:r>
            <a:r>
              <a:rPr lang="en-US" sz="1200" dirty="0" err="1">
                <a:latin typeface="Amasis MT Pro" panose="02040504050005020304" pitchFamily="18" charset="0"/>
              </a:rPr>
              <a:t>Flights.airline_id</a:t>
            </a:r>
            <a:r>
              <a:rPr lang="en-US" sz="1200" dirty="0">
                <a:latin typeface="Amasis MT Pro" panose="02040504050005020304" pitchFamily="18" charset="0"/>
              </a:rPr>
              <a:t> = </a:t>
            </a:r>
            <a:r>
              <a:rPr lang="en-US" sz="1200" dirty="0" err="1">
                <a:latin typeface="Amasis MT Pro" panose="02040504050005020304" pitchFamily="18" charset="0"/>
              </a:rPr>
              <a:t>Airlines.airline_id</a:t>
            </a:r>
            <a:endParaRPr lang="en-US" sz="1200" dirty="0">
              <a:latin typeface="Amasis MT Pro" panose="020405040500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GROUP BY </a:t>
            </a:r>
            <a:r>
              <a:rPr lang="en-US" sz="1200" dirty="0" err="1">
                <a:latin typeface="Amasis MT Pro" panose="02040504050005020304" pitchFamily="18" charset="0"/>
              </a:rPr>
              <a:t>airline_name</a:t>
            </a:r>
            <a:endParaRPr lang="en-US" sz="1200" dirty="0">
              <a:latin typeface="Amasis MT Pro" panose="020405040500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ORDER BY </a:t>
            </a:r>
            <a:r>
              <a:rPr lang="en-US" sz="1200" dirty="0" err="1">
                <a:latin typeface="Amasis MT Pro" panose="02040504050005020304" pitchFamily="18" charset="0"/>
              </a:rPr>
              <a:t>on_time_percentage</a:t>
            </a:r>
            <a:r>
              <a:rPr lang="en-US" sz="1200" dirty="0">
                <a:latin typeface="Amasis MT Pro" panose="02040504050005020304" pitchFamily="18" charset="0"/>
              </a:rPr>
              <a:t> DESC;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00"/>
            </a:pPr>
            <a:endParaRPr lang="en-US" sz="1200" dirty="0">
              <a:latin typeface="Amasis MT Pro" panose="020405040500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b="1" u="sng" dirty="0">
                <a:latin typeface="Amasis MT Pro" panose="02040504050005020304" pitchFamily="18" charset="0"/>
              </a:rPr>
              <a:t>Sample Result: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 </a:t>
            </a:r>
            <a:r>
              <a:rPr lang="en-US" sz="1200" dirty="0" err="1">
                <a:latin typeface="Amasis MT Pro" panose="02040504050005020304" pitchFamily="18" charset="0"/>
              </a:rPr>
              <a:t>airline_name</a:t>
            </a:r>
            <a:r>
              <a:rPr lang="en-US" sz="1200" dirty="0">
                <a:latin typeface="Amasis MT Pro" panose="02040504050005020304" pitchFamily="18" charset="0"/>
              </a:rPr>
              <a:t> | </a:t>
            </a:r>
            <a:r>
              <a:rPr lang="en-US" sz="1200" dirty="0" err="1">
                <a:latin typeface="Amasis MT Pro" panose="02040504050005020304" pitchFamily="18" charset="0"/>
              </a:rPr>
              <a:t>total_flights</a:t>
            </a:r>
            <a:r>
              <a:rPr lang="en-US" sz="1200" dirty="0">
                <a:latin typeface="Amasis MT Pro" panose="02040504050005020304" pitchFamily="18" charset="0"/>
              </a:rPr>
              <a:t> | </a:t>
            </a:r>
            <a:r>
              <a:rPr lang="en-US" sz="1200" dirty="0" err="1">
                <a:latin typeface="Amasis MT Pro" panose="02040504050005020304" pitchFamily="18" charset="0"/>
              </a:rPr>
              <a:t>on_time_flights</a:t>
            </a:r>
            <a:r>
              <a:rPr lang="en-US" sz="1200" dirty="0">
                <a:latin typeface="Amasis MT Pro" panose="02040504050005020304" pitchFamily="18" charset="0"/>
              </a:rPr>
              <a:t> | </a:t>
            </a:r>
            <a:r>
              <a:rPr lang="en-US" sz="1200" dirty="0" err="1">
                <a:latin typeface="Amasis MT Pro" panose="02040504050005020304" pitchFamily="18" charset="0"/>
              </a:rPr>
              <a:t>on_time_percentage</a:t>
            </a:r>
            <a:r>
              <a:rPr lang="en-US" sz="1200" dirty="0">
                <a:latin typeface="Amasis MT Pro" panose="02040504050005020304" pitchFamily="18" charset="0"/>
              </a:rPr>
              <a:t> |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|--------------|---------------|-----------------|--------------------|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 Emirates     | 120           | 102             | 85.00              |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 </a:t>
            </a:r>
            <a:r>
              <a:rPr lang="en-US" sz="1200" dirty="0" err="1">
                <a:latin typeface="Amasis MT Pro" panose="02040504050005020304" pitchFamily="18" charset="0"/>
              </a:rPr>
              <a:t>OtherAir</a:t>
            </a:r>
            <a:r>
              <a:rPr lang="en-US" sz="1200" dirty="0">
                <a:latin typeface="Amasis MT Pro" panose="02040504050005020304" pitchFamily="18" charset="0"/>
              </a:rPr>
              <a:t>     | 150           | 112             | 74.67              |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900" b="1" dirty="0">
                <a:solidFill>
                  <a:schemeClr val="bg1"/>
                </a:solidFill>
                <a:latin typeface="Amasis MT Pro" panose="02040504050005020304" pitchFamily="18" charset="0"/>
              </a:rPr>
              <a:t>Query 2: Average Ticket Price by Airline &amp; Seat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b="1" u="sng" dirty="0">
                <a:latin typeface="Amasis MT Pro" panose="02040504050005020304" pitchFamily="18" charset="0"/>
              </a:rPr>
              <a:t>SQL Query: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SELECT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    </a:t>
            </a:r>
            <a:r>
              <a:rPr lang="en-US" sz="1200" dirty="0" err="1">
                <a:latin typeface="Amasis MT Pro" panose="02040504050005020304" pitchFamily="18" charset="0"/>
              </a:rPr>
              <a:t>A.airline_name</a:t>
            </a:r>
            <a:r>
              <a:rPr lang="en-US" sz="1200" dirty="0">
                <a:latin typeface="Amasis MT Pro" panose="02040504050005020304" pitchFamily="18" charset="0"/>
              </a:rPr>
              <a:t>,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    </a:t>
            </a:r>
            <a:r>
              <a:rPr lang="en-US" sz="1200" dirty="0" err="1">
                <a:latin typeface="Amasis MT Pro" panose="02040504050005020304" pitchFamily="18" charset="0"/>
              </a:rPr>
              <a:t>B.seat_class</a:t>
            </a:r>
            <a:r>
              <a:rPr lang="en-US" sz="1200" dirty="0">
                <a:latin typeface="Amasis MT Pro" panose="02040504050005020304" pitchFamily="18" charset="0"/>
              </a:rPr>
              <a:t>,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    ROUND(AVG(</a:t>
            </a:r>
            <a:r>
              <a:rPr lang="en-US" sz="1200" dirty="0" err="1">
                <a:latin typeface="Amasis MT Pro" panose="02040504050005020304" pitchFamily="18" charset="0"/>
              </a:rPr>
              <a:t>B.ticket_price</a:t>
            </a:r>
            <a:r>
              <a:rPr lang="en-US" sz="1200" dirty="0">
                <a:latin typeface="Amasis MT Pro" panose="02040504050005020304" pitchFamily="18" charset="0"/>
              </a:rPr>
              <a:t>), 2) AS </a:t>
            </a:r>
            <a:r>
              <a:rPr lang="en-US" sz="1200" dirty="0" err="1">
                <a:latin typeface="Amasis MT Pro" panose="02040504050005020304" pitchFamily="18" charset="0"/>
              </a:rPr>
              <a:t>avg_ticket_price</a:t>
            </a:r>
            <a:endParaRPr lang="en-US" sz="1200" dirty="0">
              <a:latin typeface="Amasis MT Pro" panose="020405040500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FROM Bookings B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JOIN Flights F ON </a:t>
            </a:r>
            <a:r>
              <a:rPr lang="en-US" sz="1200" dirty="0" err="1">
                <a:latin typeface="Amasis MT Pro" panose="02040504050005020304" pitchFamily="18" charset="0"/>
              </a:rPr>
              <a:t>B.flight_id</a:t>
            </a:r>
            <a:r>
              <a:rPr lang="en-US" sz="1200" dirty="0">
                <a:latin typeface="Amasis MT Pro" panose="02040504050005020304" pitchFamily="18" charset="0"/>
              </a:rPr>
              <a:t> = </a:t>
            </a:r>
            <a:r>
              <a:rPr lang="en-US" sz="1200" dirty="0" err="1">
                <a:latin typeface="Amasis MT Pro" panose="02040504050005020304" pitchFamily="18" charset="0"/>
              </a:rPr>
              <a:t>F.flight_id</a:t>
            </a:r>
            <a:endParaRPr lang="en-US" sz="1200" dirty="0">
              <a:latin typeface="Amasis MT Pro" panose="020405040500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JOIN Airlines A ON </a:t>
            </a:r>
            <a:r>
              <a:rPr lang="en-US" sz="1200" dirty="0" err="1">
                <a:latin typeface="Amasis MT Pro" panose="02040504050005020304" pitchFamily="18" charset="0"/>
              </a:rPr>
              <a:t>F.airline_id</a:t>
            </a:r>
            <a:r>
              <a:rPr lang="en-US" sz="1200" dirty="0">
                <a:latin typeface="Amasis MT Pro" panose="02040504050005020304" pitchFamily="18" charset="0"/>
              </a:rPr>
              <a:t> = </a:t>
            </a:r>
            <a:r>
              <a:rPr lang="en-US" sz="1200" dirty="0" err="1">
                <a:latin typeface="Amasis MT Pro" panose="02040504050005020304" pitchFamily="18" charset="0"/>
              </a:rPr>
              <a:t>A.airline_id</a:t>
            </a:r>
            <a:endParaRPr lang="en-US" sz="1200" dirty="0">
              <a:latin typeface="Amasis MT Pro" panose="020405040500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GROUP BY </a:t>
            </a:r>
            <a:r>
              <a:rPr lang="en-US" sz="1200" dirty="0" err="1">
                <a:latin typeface="Amasis MT Pro" panose="02040504050005020304" pitchFamily="18" charset="0"/>
              </a:rPr>
              <a:t>A.airline_name</a:t>
            </a:r>
            <a:r>
              <a:rPr lang="en-US" sz="1200" dirty="0">
                <a:latin typeface="Amasis MT Pro" panose="02040504050005020304" pitchFamily="18" charset="0"/>
              </a:rPr>
              <a:t>, </a:t>
            </a:r>
            <a:r>
              <a:rPr lang="en-US" sz="1200" dirty="0" err="1">
                <a:latin typeface="Amasis MT Pro" panose="02040504050005020304" pitchFamily="18" charset="0"/>
              </a:rPr>
              <a:t>B.seat_class</a:t>
            </a:r>
            <a:endParaRPr lang="en-US" sz="1200" dirty="0">
              <a:latin typeface="Amasis MT Pro" panose="020405040500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ORDER BY </a:t>
            </a:r>
            <a:r>
              <a:rPr lang="en-US" sz="1200" dirty="0" err="1">
                <a:latin typeface="Amasis MT Pro" panose="02040504050005020304" pitchFamily="18" charset="0"/>
              </a:rPr>
              <a:t>A.airline_name</a:t>
            </a:r>
            <a:r>
              <a:rPr lang="en-US" sz="1200" dirty="0">
                <a:latin typeface="Amasis MT Pro" panose="02040504050005020304" pitchFamily="18" charset="0"/>
              </a:rPr>
              <a:t>, </a:t>
            </a:r>
            <a:r>
              <a:rPr lang="en-US" sz="1200" dirty="0" err="1">
                <a:latin typeface="Amasis MT Pro" panose="02040504050005020304" pitchFamily="18" charset="0"/>
              </a:rPr>
              <a:t>avg_ticket_price</a:t>
            </a:r>
            <a:r>
              <a:rPr lang="en-US" sz="1200" dirty="0">
                <a:latin typeface="Amasis MT Pro" panose="02040504050005020304" pitchFamily="18" charset="0"/>
              </a:rPr>
              <a:t> DESC;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000"/>
            </a:pPr>
            <a:endParaRPr lang="en-US" sz="1200" dirty="0">
              <a:latin typeface="Amasis MT Pro" panose="020405040500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b="1" u="sng" dirty="0">
                <a:latin typeface="Amasis MT Pro" panose="02040504050005020304" pitchFamily="18" charset="0"/>
              </a:rPr>
              <a:t>Sample Result: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 </a:t>
            </a:r>
            <a:r>
              <a:rPr lang="en-US" sz="1200" dirty="0" err="1">
                <a:latin typeface="Amasis MT Pro" panose="02040504050005020304" pitchFamily="18" charset="0"/>
              </a:rPr>
              <a:t>airline_name</a:t>
            </a:r>
            <a:r>
              <a:rPr lang="en-US" sz="1200" dirty="0">
                <a:latin typeface="Amasis MT Pro" panose="02040504050005020304" pitchFamily="18" charset="0"/>
              </a:rPr>
              <a:t> | </a:t>
            </a:r>
            <a:r>
              <a:rPr lang="en-US" sz="1200" dirty="0" err="1">
                <a:latin typeface="Amasis MT Pro" panose="02040504050005020304" pitchFamily="18" charset="0"/>
              </a:rPr>
              <a:t>seat_class</a:t>
            </a:r>
            <a:r>
              <a:rPr lang="en-US" sz="1200" dirty="0">
                <a:latin typeface="Amasis MT Pro" panose="02040504050005020304" pitchFamily="18" charset="0"/>
              </a:rPr>
              <a:t> | </a:t>
            </a:r>
            <a:r>
              <a:rPr lang="en-US" sz="1200" dirty="0" err="1">
                <a:latin typeface="Amasis MT Pro" panose="02040504050005020304" pitchFamily="18" charset="0"/>
              </a:rPr>
              <a:t>avg_ticket_price</a:t>
            </a:r>
            <a:r>
              <a:rPr lang="en-US" sz="1200" dirty="0">
                <a:latin typeface="Amasis MT Pro" panose="02040504050005020304" pitchFamily="18" charset="0"/>
              </a:rPr>
              <a:t> |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|------------------|---------------|------------------------|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 Emirates       | Business   | 1200.50                |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 Emirates       | Economy  | 650.00                  |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 </a:t>
            </a:r>
            <a:r>
              <a:rPr lang="en-US" sz="1200" dirty="0" err="1">
                <a:latin typeface="Amasis MT Pro" panose="02040504050005020304" pitchFamily="18" charset="0"/>
              </a:rPr>
              <a:t>OtherAir</a:t>
            </a:r>
            <a:r>
              <a:rPr lang="en-US" sz="1200" dirty="0">
                <a:latin typeface="Amasis MT Pro" panose="02040504050005020304" pitchFamily="18" charset="0"/>
              </a:rPr>
              <a:t>       | Business   | 1100.75                |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000"/>
            </a:pPr>
            <a:r>
              <a:rPr lang="en-US" sz="1200" dirty="0">
                <a:latin typeface="Amasis MT Pro" panose="02040504050005020304" pitchFamily="18" charset="0"/>
              </a:rPr>
              <a:t>| </a:t>
            </a:r>
            <a:r>
              <a:rPr lang="en-US" sz="1200" dirty="0" err="1">
                <a:latin typeface="Amasis MT Pro" panose="02040504050005020304" pitchFamily="18" charset="0"/>
              </a:rPr>
              <a:t>OtherAir</a:t>
            </a:r>
            <a:r>
              <a:rPr lang="en-US" sz="1200" dirty="0">
                <a:latin typeface="Amasis MT Pro" panose="02040504050005020304" pitchFamily="18" charset="0"/>
              </a:rPr>
              <a:t>       | Economy  | 600.25                  |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7C687B-003C-473E-212B-40D3352D4E8D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6225" y="13018"/>
            <a:ext cx="10001250" cy="1143000"/>
          </a:xfrm>
        </p:spPr>
        <p:txBody>
          <a:bodyPr>
            <a:normAutofit/>
          </a:bodyPr>
          <a:lstStyle/>
          <a:p>
            <a:r>
              <a:rPr sz="2900" b="1" dirty="0">
                <a:solidFill>
                  <a:schemeClr val="bg1"/>
                </a:solidFill>
                <a:latin typeface="Amasis MT Pro" panose="02040504050005020304" pitchFamily="18" charset="0"/>
              </a:rPr>
              <a:t>Query 3: Top Passenger Nationalities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925" y="1592580"/>
            <a:ext cx="2510944" cy="32316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rPr sz="1200" b="1" u="sng" dirty="0">
                <a:latin typeface="Amasis MT Pro" panose="02040504050005020304" pitchFamily="18" charset="0"/>
              </a:rPr>
              <a:t>SQL Query: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SELECT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    nationality,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    COUNT(*) AS </a:t>
            </a:r>
            <a:r>
              <a:rPr sz="1200" dirty="0" err="1">
                <a:latin typeface="Amasis MT Pro" panose="02040504050005020304" pitchFamily="18" charset="0"/>
              </a:rPr>
              <a:t>passenger_count</a:t>
            </a:r>
            <a:endParaRPr sz="1200" dirty="0">
              <a:latin typeface="Amasis MT Pro" panose="02040504050005020304" pitchFamily="18" charset="0"/>
            </a:endParaRP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FROM Passengers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GROUP BY nationality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ORDER BY </a:t>
            </a:r>
            <a:r>
              <a:rPr sz="1200" dirty="0" err="1">
                <a:latin typeface="Amasis MT Pro" panose="02040504050005020304" pitchFamily="18" charset="0"/>
              </a:rPr>
              <a:t>passenger_count</a:t>
            </a:r>
            <a:r>
              <a:rPr sz="1200" dirty="0">
                <a:latin typeface="Amasis MT Pro" panose="02040504050005020304" pitchFamily="18" charset="0"/>
              </a:rPr>
              <a:t> DESC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LIMIT 10;</a:t>
            </a:r>
          </a:p>
          <a:p>
            <a:pPr>
              <a:defRPr sz="1000"/>
            </a:pPr>
            <a:endParaRPr sz="1200" dirty="0">
              <a:latin typeface="Amasis MT Pro" panose="02040504050005020304" pitchFamily="18" charset="0"/>
            </a:endParaRPr>
          </a:p>
          <a:p>
            <a:pPr>
              <a:defRPr sz="1000"/>
            </a:pPr>
            <a:r>
              <a:rPr sz="1200" b="1" u="sng" dirty="0">
                <a:latin typeface="Amasis MT Pro" panose="02040504050005020304" pitchFamily="18" charset="0"/>
              </a:rPr>
              <a:t>Sample Result: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nationality | </a:t>
            </a:r>
            <a:r>
              <a:rPr sz="1200" dirty="0" err="1">
                <a:latin typeface="Amasis MT Pro" panose="02040504050005020304" pitchFamily="18" charset="0"/>
              </a:rPr>
              <a:t>passenger_count</a:t>
            </a:r>
            <a:r>
              <a:rPr sz="1200" dirty="0">
                <a:latin typeface="Amasis MT Pro" panose="02040504050005020304" pitchFamily="18" charset="0"/>
              </a:rPr>
              <a:t>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|-------------|-----------------|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UAE         | 500            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India       | 450            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UK          | 300            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USA         | 280            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Saudi Arabia| 200             |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4F70AD-4A54-E499-2AB0-51D55FC776A6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>
            <a:normAutofit/>
          </a:bodyPr>
          <a:lstStyle/>
          <a:p>
            <a:r>
              <a:rPr sz="2900" b="1" dirty="0">
                <a:solidFill>
                  <a:schemeClr val="bg1"/>
                </a:solidFill>
                <a:latin typeface="Amasis MT Pro" panose="02040504050005020304" pitchFamily="18" charset="0"/>
              </a:rPr>
              <a:t>Query 4: Top 5 Busiest Routes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7650" y="1487805"/>
            <a:ext cx="4004173" cy="3600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rPr sz="1200" b="1" u="sng" dirty="0">
                <a:latin typeface="Amasis MT Pro" panose="02040504050005020304" pitchFamily="18" charset="0"/>
              </a:rPr>
              <a:t>SQL Query: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SELECT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    </a:t>
            </a:r>
            <a:r>
              <a:rPr sz="1200" dirty="0" err="1">
                <a:latin typeface="Amasis MT Pro" panose="02040504050005020304" pitchFamily="18" charset="0"/>
              </a:rPr>
              <a:t>F.origin_airport</a:t>
            </a:r>
            <a:r>
              <a:rPr sz="1200" dirty="0">
                <a:latin typeface="Amasis MT Pro" panose="02040504050005020304" pitchFamily="18" charset="0"/>
              </a:rPr>
              <a:t>,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    </a:t>
            </a:r>
            <a:r>
              <a:rPr sz="1200" dirty="0" err="1">
                <a:latin typeface="Amasis MT Pro" panose="02040504050005020304" pitchFamily="18" charset="0"/>
              </a:rPr>
              <a:t>F.destination_airport</a:t>
            </a:r>
            <a:r>
              <a:rPr sz="1200" dirty="0">
                <a:latin typeface="Amasis MT Pro" panose="02040504050005020304" pitchFamily="18" charset="0"/>
              </a:rPr>
              <a:t>,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    COUNT(</a:t>
            </a:r>
            <a:r>
              <a:rPr sz="1200" dirty="0" err="1">
                <a:latin typeface="Amasis MT Pro" panose="02040504050005020304" pitchFamily="18" charset="0"/>
              </a:rPr>
              <a:t>B.booking_id</a:t>
            </a:r>
            <a:r>
              <a:rPr sz="1200" dirty="0">
                <a:latin typeface="Amasis MT Pro" panose="02040504050005020304" pitchFamily="18" charset="0"/>
              </a:rPr>
              <a:t>) AS </a:t>
            </a:r>
            <a:r>
              <a:rPr sz="1200" dirty="0" err="1">
                <a:latin typeface="Amasis MT Pro" panose="02040504050005020304" pitchFamily="18" charset="0"/>
              </a:rPr>
              <a:t>total_passengers</a:t>
            </a:r>
            <a:endParaRPr sz="1200" dirty="0">
              <a:latin typeface="Amasis MT Pro" panose="02040504050005020304" pitchFamily="18" charset="0"/>
            </a:endParaRP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FROM Bookings B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JOIN Flights F ON </a:t>
            </a:r>
            <a:r>
              <a:rPr sz="1200" dirty="0" err="1">
                <a:latin typeface="Amasis MT Pro" panose="02040504050005020304" pitchFamily="18" charset="0"/>
              </a:rPr>
              <a:t>B.flight_id</a:t>
            </a:r>
            <a:r>
              <a:rPr sz="1200" dirty="0">
                <a:latin typeface="Amasis MT Pro" panose="02040504050005020304" pitchFamily="18" charset="0"/>
              </a:rPr>
              <a:t> = </a:t>
            </a:r>
            <a:r>
              <a:rPr sz="1200" dirty="0" err="1">
                <a:latin typeface="Amasis MT Pro" panose="02040504050005020304" pitchFamily="18" charset="0"/>
              </a:rPr>
              <a:t>F.flight_id</a:t>
            </a:r>
            <a:endParaRPr sz="1200" dirty="0">
              <a:latin typeface="Amasis MT Pro" panose="02040504050005020304" pitchFamily="18" charset="0"/>
            </a:endParaRP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GROUP BY </a:t>
            </a:r>
            <a:r>
              <a:rPr sz="1200" dirty="0" err="1">
                <a:latin typeface="Amasis MT Pro" panose="02040504050005020304" pitchFamily="18" charset="0"/>
              </a:rPr>
              <a:t>F.origin_airport</a:t>
            </a:r>
            <a:r>
              <a:rPr sz="1200" dirty="0">
                <a:latin typeface="Amasis MT Pro" panose="02040504050005020304" pitchFamily="18" charset="0"/>
              </a:rPr>
              <a:t>, </a:t>
            </a:r>
            <a:r>
              <a:rPr sz="1200" dirty="0" err="1">
                <a:latin typeface="Amasis MT Pro" panose="02040504050005020304" pitchFamily="18" charset="0"/>
              </a:rPr>
              <a:t>F.destination_airport</a:t>
            </a:r>
            <a:endParaRPr sz="1200" dirty="0">
              <a:latin typeface="Amasis MT Pro" panose="02040504050005020304" pitchFamily="18" charset="0"/>
            </a:endParaRP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ORDER BY </a:t>
            </a:r>
            <a:r>
              <a:rPr sz="1200" dirty="0" err="1">
                <a:latin typeface="Amasis MT Pro" panose="02040504050005020304" pitchFamily="18" charset="0"/>
              </a:rPr>
              <a:t>total_passengers</a:t>
            </a:r>
            <a:r>
              <a:rPr sz="1200" dirty="0">
                <a:latin typeface="Amasis MT Pro" panose="02040504050005020304" pitchFamily="18" charset="0"/>
              </a:rPr>
              <a:t> DESC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LIMIT 5;</a:t>
            </a:r>
          </a:p>
          <a:p>
            <a:pPr>
              <a:defRPr sz="1000"/>
            </a:pPr>
            <a:endParaRPr sz="1200" dirty="0">
              <a:latin typeface="Amasis MT Pro" panose="02040504050005020304" pitchFamily="18" charset="0"/>
            </a:endParaRPr>
          </a:p>
          <a:p>
            <a:pPr>
              <a:defRPr sz="1000"/>
            </a:pPr>
            <a:r>
              <a:rPr sz="1200" b="1" u="sng" dirty="0">
                <a:latin typeface="Amasis MT Pro" panose="02040504050005020304" pitchFamily="18" charset="0"/>
              </a:rPr>
              <a:t>Sample Result: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</a:t>
            </a:r>
            <a:r>
              <a:rPr sz="1200" dirty="0" err="1">
                <a:latin typeface="Amasis MT Pro" panose="02040504050005020304" pitchFamily="18" charset="0"/>
              </a:rPr>
              <a:t>origin_airport</a:t>
            </a:r>
            <a:r>
              <a:rPr sz="1200" dirty="0">
                <a:latin typeface="Amasis MT Pro" panose="02040504050005020304" pitchFamily="18" charset="0"/>
              </a:rPr>
              <a:t> | </a:t>
            </a:r>
            <a:r>
              <a:rPr sz="1200" dirty="0" err="1">
                <a:latin typeface="Amasis MT Pro" panose="02040504050005020304" pitchFamily="18" charset="0"/>
              </a:rPr>
              <a:t>destination_airport</a:t>
            </a:r>
            <a:r>
              <a:rPr sz="1200" dirty="0">
                <a:latin typeface="Amasis MT Pro" panose="02040504050005020304" pitchFamily="18" charset="0"/>
              </a:rPr>
              <a:t> | </a:t>
            </a:r>
            <a:r>
              <a:rPr sz="1200" dirty="0" err="1">
                <a:latin typeface="Amasis MT Pro" panose="02040504050005020304" pitchFamily="18" charset="0"/>
              </a:rPr>
              <a:t>total_passengers</a:t>
            </a:r>
            <a:r>
              <a:rPr sz="1200" dirty="0">
                <a:latin typeface="Amasis MT Pro" panose="02040504050005020304" pitchFamily="18" charset="0"/>
              </a:rPr>
              <a:t>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|----------------|---------------------|------------------|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DXB            | LHR                 | 150             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DXB            | JFK                 | 140             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DXB            | DEL                 | 130             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DXB            | CDG                 | 120              |</a:t>
            </a:r>
          </a:p>
          <a:p>
            <a:pPr>
              <a:defRPr sz="1000"/>
            </a:pPr>
            <a:r>
              <a:rPr sz="1200" dirty="0">
                <a:latin typeface="Amasis MT Pro" panose="02040504050005020304" pitchFamily="18" charset="0"/>
              </a:rPr>
              <a:t>| DXB            | SYD                 | 110              |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49F6AE-9CCD-4344-A808-E058C70E9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285EBD-BD23-45C3-A289-F87F04DB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9" cy="6858002"/>
          </a:xfrm>
          <a:custGeom>
            <a:avLst/>
            <a:gdLst>
              <a:gd name="connsiteX0" fmla="*/ 4461598 w 12192000"/>
              <a:gd name="connsiteY0" fmla="*/ 0 h 6858002"/>
              <a:gd name="connsiteX1" fmla="*/ 4525606 w 12192000"/>
              <a:gd name="connsiteY1" fmla="*/ 0 h 6858002"/>
              <a:gd name="connsiteX2" fmla="*/ 4525606 w 12192000"/>
              <a:gd name="connsiteY2" fmla="*/ 539937 h 6858002"/>
              <a:gd name="connsiteX3" fmla="*/ 12192000 w 12192000"/>
              <a:gd name="connsiteY3" fmla="*/ 539937 h 6858002"/>
              <a:gd name="connsiteX4" fmla="*/ 12192000 w 12192000"/>
              <a:gd name="connsiteY4" fmla="*/ 603945 h 6858002"/>
              <a:gd name="connsiteX5" fmla="*/ 4525606 w 12192000"/>
              <a:gd name="connsiteY5" fmla="*/ 603945 h 6858002"/>
              <a:gd name="connsiteX6" fmla="*/ 4525606 w 12192000"/>
              <a:gd name="connsiteY6" fmla="*/ 6254055 h 6858002"/>
              <a:gd name="connsiteX7" fmla="*/ 12192000 w 12192000"/>
              <a:gd name="connsiteY7" fmla="*/ 6254055 h 6858002"/>
              <a:gd name="connsiteX8" fmla="*/ 12192000 w 12192000"/>
              <a:gd name="connsiteY8" fmla="*/ 6318063 h 6858002"/>
              <a:gd name="connsiteX9" fmla="*/ 4525606 w 12192000"/>
              <a:gd name="connsiteY9" fmla="*/ 6318063 h 6858002"/>
              <a:gd name="connsiteX10" fmla="*/ 4525606 w 12192000"/>
              <a:gd name="connsiteY10" fmla="*/ 6858002 h 6858002"/>
              <a:gd name="connsiteX11" fmla="*/ 4461598 w 12192000"/>
              <a:gd name="connsiteY11" fmla="*/ 6858002 h 6858002"/>
              <a:gd name="connsiteX12" fmla="*/ 4461598 w 12192000"/>
              <a:gd name="connsiteY12" fmla="*/ 6318063 h 6858002"/>
              <a:gd name="connsiteX13" fmla="*/ 2 w 12192000"/>
              <a:gd name="connsiteY13" fmla="*/ 6318063 h 6858002"/>
              <a:gd name="connsiteX14" fmla="*/ 0 w 12192000"/>
              <a:gd name="connsiteY14" fmla="*/ 6318063 h 6858002"/>
              <a:gd name="connsiteX15" fmla="*/ 0 w 12192000"/>
              <a:gd name="connsiteY15" fmla="*/ 6254055 h 6858002"/>
              <a:gd name="connsiteX16" fmla="*/ 2 w 12192000"/>
              <a:gd name="connsiteY16" fmla="*/ 6254055 h 6858002"/>
              <a:gd name="connsiteX17" fmla="*/ 2 w 12192000"/>
              <a:gd name="connsiteY17" fmla="*/ 603945 h 6858002"/>
              <a:gd name="connsiteX18" fmla="*/ 1 w 12192000"/>
              <a:gd name="connsiteY18" fmla="*/ 603945 h 6858002"/>
              <a:gd name="connsiteX19" fmla="*/ 1 w 12192000"/>
              <a:gd name="connsiteY19" fmla="*/ 539937 h 6858002"/>
              <a:gd name="connsiteX20" fmla="*/ 2 w 12192000"/>
              <a:gd name="connsiteY20" fmla="*/ 539937 h 6858002"/>
              <a:gd name="connsiteX21" fmla="*/ 4461598 w 12192000"/>
              <a:gd name="connsiteY21" fmla="*/ 53993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2">
                <a:moveTo>
                  <a:pt x="4461598" y="0"/>
                </a:moveTo>
                <a:lnTo>
                  <a:pt x="4525606" y="0"/>
                </a:lnTo>
                <a:lnTo>
                  <a:pt x="4525606" y="539937"/>
                </a:lnTo>
                <a:lnTo>
                  <a:pt x="12192000" y="539937"/>
                </a:lnTo>
                <a:lnTo>
                  <a:pt x="12192000" y="603945"/>
                </a:lnTo>
                <a:lnTo>
                  <a:pt x="4525606" y="603945"/>
                </a:lnTo>
                <a:lnTo>
                  <a:pt x="4525606" y="6254055"/>
                </a:lnTo>
                <a:lnTo>
                  <a:pt x="12192000" y="6254055"/>
                </a:lnTo>
                <a:lnTo>
                  <a:pt x="12192000" y="6318063"/>
                </a:lnTo>
                <a:lnTo>
                  <a:pt x="4525606" y="6318063"/>
                </a:lnTo>
                <a:lnTo>
                  <a:pt x="4525606" y="6858002"/>
                </a:lnTo>
                <a:lnTo>
                  <a:pt x="4461598" y="6858002"/>
                </a:lnTo>
                <a:lnTo>
                  <a:pt x="4461598" y="6318063"/>
                </a:lnTo>
                <a:lnTo>
                  <a:pt x="2" y="6318063"/>
                </a:lnTo>
                <a:lnTo>
                  <a:pt x="0" y="6318063"/>
                </a:lnTo>
                <a:lnTo>
                  <a:pt x="0" y="6254055"/>
                </a:lnTo>
                <a:lnTo>
                  <a:pt x="2" y="6254055"/>
                </a:lnTo>
                <a:lnTo>
                  <a:pt x="2" y="603945"/>
                </a:lnTo>
                <a:lnTo>
                  <a:pt x="1" y="603945"/>
                </a:lnTo>
                <a:lnTo>
                  <a:pt x="1" y="539937"/>
                </a:lnTo>
                <a:lnTo>
                  <a:pt x="2" y="539937"/>
                </a:lnTo>
                <a:lnTo>
                  <a:pt x="4461598" y="53993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2854" y="1458180"/>
            <a:ext cx="2325391" cy="3941640"/>
          </a:xfrm>
        </p:spPr>
        <p:txBody>
          <a:bodyPr>
            <a:normAutofit/>
          </a:bodyPr>
          <a:lstStyle/>
          <a:p>
            <a:pPr algn="r"/>
            <a:r>
              <a:rPr lang="en-US" sz="3000" b="1" dirty="0">
                <a:solidFill>
                  <a:schemeClr val="bg1"/>
                </a:solidFill>
                <a:latin typeface="Amasis MT Pro" panose="02040504050005020304" pitchFamily="18" charset="0"/>
              </a:rPr>
              <a:t>Summary &amp;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438" y="1458180"/>
            <a:ext cx="4341681" cy="3941640"/>
          </a:xfrm>
        </p:spPr>
        <p:txBody>
          <a:bodyPr anchor="ctr">
            <a:normAutofit/>
          </a:bodyPr>
          <a:lstStyle/>
          <a:p>
            <a:endParaRPr lang="en-GB" sz="1700" dirty="0">
              <a:latin typeface="Amasis MT Pro" panose="02040504050005020304" pitchFamily="18" charset="0"/>
            </a:endParaRPr>
          </a:p>
          <a:p>
            <a:r>
              <a:rPr lang="en-GB" sz="1700" dirty="0">
                <a:latin typeface="Amasis MT Pro" panose="02040504050005020304" pitchFamily="18" charset="0"/>
              </a:rPr>
              <a:t>Emirates shows strong on-time flight performance (~85%).</a:t>
            </a:r>
          </a:p>
          <a:p>
            <a:r>
              <a:rPr lang="en-GB" sz="1700" dirty="0">
                <a:latin typeface="Amasis MT Pro" panose="02040504050005020304" pitchFamily="18" charset="0"/>
              </a:rPr>
              <a:t>Business class tickets have significantly higher average prices.</a:t>
            </a:r>
          </a:p>
          <a:p>
            <a:r>
              <a:rPr lang="en-GB" sz="1700" dirty="0">
                <a:latin typeface="Amasis MT Pro" panose="02040504050005020304" pitchFamily="18" charset="0"/>
              </a:rPr>
              <a:t>Major passenger nationalities align with UAE demographics and popular routes.</a:t>
            </a:r>
          </a:p>
          <a:p>
            <a:r>
              <a:rPr lang="en-GB" sz="1700" dirty="0">
                <a:latin typeface="Amasis MT Pro" panose="02040504050005020304" pitchFamily="18" charset="0"/>
              </a:rPr>
              <a:t>Top routes mostly originate from Dubai (DXB), Emirates’ hub.</a:t>
            </a:r>
          </a:p>
          <a:p>
            <a:r>
              <a:rPr lang="en-GB" sz="1700" dirty="0">
                <a:latin typeface="Amasis MT Pro" panose="02040504050005020304" pitchFamily="18" charset="0"/>
              </a:rPr>
              <a:t>This project highlight's ability to analyse flight, passenger, and booking data with SQL.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738</Words>
  <Application>Microsoft Office PowerPoint</Application>
  <PresentationFormat>On-screen Show (4:3)</PresentationFormat>
  <Paragraphs>94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Amasis MT Pro</vt:lpstr>
      <vt:lpstr>Arial</vt:lpstr>
      <vt:lpstr>Calibri</vt:lpstr>
      <vt:lpstr>Office Theme</vt:lpstr>
      <vt:lpstr>Airline Flight Performance &amp; Customer Insights</vt:lpstr>
      <vt:lpstr>Project Overview</vt:lpstr>
      <vt:lpstr>Database Schema Overview</vt:lpstr>
      <vt:lpstr>Query 1: On-time Performance by Airline</vt:lpstr>
      <vt:lpstr>Query 2: Average Ticket Price by Airline &amp; Seat Class</vt:lpstr>
      <vt:lpstr>Query 3: Top Passenger Nationalities</vt:lpstr>
      <vt:lpstr>Query 4: Top 5 Busiest Routes</vt:lpstr>
      <vt:lpstr>Summary &amp; Insights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Fathimath Shamrin</cp:lastModifiedBy>
  <cp:revision>9</cp:revision>
  <dcterms:created xsi:type="dcterms:W3CDTF">2013-01-27T09:14:16Z</dcterms:created>
  <dcterms:modified xsi:type="dcterms:W3CDTF">2025-05-23T14:19:00Z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06bb5e-8578-4ec2-ba64-3e45fe2d96c1_Enabled">
    <vt:lpwstr>true</vt:lpwstr>
  </property>
  <property fmtid="{D5CDD505-2E9C-101B-9397-08002B2CF9AE}" pid="3" name="MSIP_Label_0606bb5e-8578-4ec2-ba64-3e45fe2d96c1_SetDate">
    <vt:lpwstr>2025-05-23T13:38:57Z</vt:lpwstr>
  </property>
  <property fmtid="{D5CDD505-2E9C-101B-9397-08002B2CF9AE}" pid="4" name="MSIP_Label_0606bb5e-8578-4ec2-ba64-3e45fe2d96c1_Method">
    <vt:lpwstr>Privileged</vt:lpwstr>
  </property>
  <property fmtid="{D5CDD505-2E9C-101B-9397-08002B2CF9AE}" pid="5" name="MSIP_Label_0606bb5e-8578-4ec2-ba64-3e45fe2d96c1_Name">
    <vt:lpwstr>Confidential</vt:lpwstr>
  </property>
  <property fmtid="{D5CDD505-2E9C-101B-9397-08002B2CF9AE}" pid="6" name="MSIP_Label_0606bb5e-8578-4ec2-ba64-3e45fe2d96c1_SiteId">
    <vt:lpwstr>f4560562-8897-405c-917e-895bafddec7c</vt:lpwstr>
  </property>
  <property fmtid="{D5CDD505-2E9C-101B-9397-08002B2CF9AE}" pid="7" name="MSIP_Label_0606bb5e-8578-4ec2-ba64-3e45fe2d96c1_ActionId">
    <vt:lpwstr>81d7ec7d-0503-4d2f-b428-39da02b8ea6a</vt:lpwstr>
  </property>
  <property fmtid="{D5CDD505-2E9C-101B-9397-08002B2CF9AE}" pid="8" name="MSIP_Label_0606bb5e-8578-4ec2-ba64-3e45fe2d96c1_ContentBits">
    <vt:lpwstr>1</vt:lpwstr>
  </property>
  <property fmtid="{D5CDD505-2E9C-101B-9397-08002B2CF9AE}" pid="9" name="MSIP_Label_0606bb5e-8578-4ec2-ba64-3e45fe2d96c1_Tag">
    <vt:lpwstr>10, 0, 1, 1</vt:lpwstr>
  </property>
  <property fmtid="{D5CDD505-2E9C-101B-9397-08002B2CF9AE}" pid="10" name="ClassificationContentMarkingHeaderLocations">
    <vt:lpwstr>Office Theme:8</vt:lpwstr>
  </property>
  <property fmtid="{D5CDD505-2E9C-101B-9397-08002B2CF9AE}" pid="11" name="ClassificationContentMarkingHeaderText">
    <vt:lpwstr>Confidential</vt:lpwstr>
  </property>
</Properties>
</file>